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62" r:id="rId3"/>
    <p:sldId id="257" r:id="rId4"/>
    <p:sldId id="258" r:id="rId5"/>
    <p:sldId id="261" r:id="rId6"/>
    <p:sldId id="260" r:id="rId7"/>
    <p:sldId id="259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6" d="100"/>
          <a:sy n="66" d="100"/>
        </p:scale>
        <p:origin x="-128" y="-4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0" d="100"/>
          <a:sy n="70" d="100"/>
        </p:scale>
        <p:origin x="-130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85FAEF-A649-244F-8CAC-0B793A696799}" type="datetimeFigureOut">
              <a:rPr lang="en-US" smtClean="0"/>
              <a:t>6/17/16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5B3F98-61C5-D244-8EA1-D53AE5ABF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675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B3F98-61C5-D244-8EA1-D53AE5ABF97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354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B3F98-61C5-D244-8EA1-D53AE5ABF97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764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After talking with Jaime, </a:t>
            </a:r>
            <a:r>
              <a:rPr lang="en-US" dirty="0" err="1" smtClean="0"/>
              <a:t>Brienne</a:t>
            </a:r>
            <a:r>
              <a:rPr lang="en-US" dirty="0" smtClean="0"/>
              <a:t> thought the war seemed inevitable.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B3F98-61C5-D244-8EA1-D53AE5ABF97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834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676401"/>
            <a:ext cx="8001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419600"/>
            <a:ext cx="8001000" cy="12192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6/17/16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4191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6/17/16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2057401"/>
            <a:ext cx="8001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800600"/>
            <a:ext cx="8001000" cy="12192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6/17/16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4572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66660">
            <a:off x="5138374" y="599839"/>
            <a:ext cx="1610332" cy="2025115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29776">
            <a:off x="2072772" y="555386"/>
            <a:ext cx="1610332" cy="2025115"/>
          </a:xfrm>
          <a:prstGeom prst="rect">
            <a:avLst/>
          </a:prstGeom>
        </p:spPr>
      </p:pic>
      <p:sp>
        <p:nvSpPr>
          <p:cNvPr id="12" name="Picture Placeholder 2"/>
          <p:cNvSpPr>
            <a:spLocks noGrp="1"/>
          </p:cNvSpPr>
          <p:nvPr>
            <p:ph type="pic" idx="14"/>
          </p:nvPr>
        </p:nvSpPr>
        <p:spPr>
          <a:xfrm rot="21254634">
            <a:off x="2256146" y="735839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/>
          </p:nvPr>
        </p:nvSpPr>
        <p:spPr>
          <a:xfrm rot="21315648">
            <a:off x="5321748" y="780292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pic>
        <p:nvPicPr>
          <p:cNvPr id="14" name="Picture 13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1790">
            <a:off x="3591963" y="936015"/>
            <a:ext cx="1610332" cy="2025115"/>
          </a:xfrm>
          <a:prstGeom prst="rect">
            <a:avLst/>
          </a:prstGeom>
        </p:spPr>
      </p:pic>
      <p:sp>
        <p:nvSpPr>
          <p:cNvPr id="17" name="Picture Placeholder 2"/>
          <p:cNvSpPr>
            <a:spLocks noGrp="1"/>
          </p:cNvSpPr>
          <p:nvPr>
            <p:ph type="pic" idx="17"/>
          </p:nvPr>
        </p:nvSpPr>
        <p:spPr>
          <a:xfrm rot="100778">
            <a:off x="3775337" y="1116468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1282700"/>
            <a:ext cx="8001000" cy="1917700"/>
          </a:xfrm>
        </p:spPr>
        <p:txBody>
          <a:bodyPr anchor="b" anchorCtr="0">
            <a:noAutofit/>
          </a:bodyPr>
          <a:lstStyle>
            <a:lvl1pPr algn="ctr">
              <a:defRPr sz="56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3644153"/>
            <a:ext cx="8001000" cy="833718"/>
          </a:xfrm>
        </p:spPr>
        <p:txBody>
          <a:bodyPr anchor="t" anchorCtr="0"/>
          <a:lstStyle>
            <a:lvl1pPr marL="0" indent="0" algn="ctr">
              <a:spcAft>
                <a:spcPts val="0"/>
              </a:spcAft>
              <a:buNone/>
              <a:defRPr sz="20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6/17/16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33528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346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6/17/16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874838"/>
            <a:ext cx="3749040" cy="639762"/>
          </a:xfrm>
        </p:spPr>
        <p:txBody>
          <a:bodyPr anchor="ctr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460" y="1874838"/>
            <a:ext cx="3749040" cy="639762"/>
          </a:xfrm>
        </p:spPr>
        <p:txBody>
          <a:bodyPr anchor="ctr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346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6/17/16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6/17/16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6/17/16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153" y="443752"/>
            <a:ext cx="3749040" cy="1707777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7494" y="430306"/>
            <a:ext cx="3749040" cy="560854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2000"/>
            </a:lvl6pPr>
            <a:lvl7pPr marL="2290763" indent="-461963">
              <a:defRPr sz="2000"/>
            </a:lvl7pPr>
            <a:lvl8pPr marL="2290763" indent="-461963">
              <a:defRPr sz="2000"/>
            </a:lvl8pPr>
            <a:lvl9pPr marL="2290763" indent="-461963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6153" y="2554940"/>
            <a:ext cx="3749040" cy="3146613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6/17/16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898" y="230560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4609"/>
            <a:ext cx="374904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2551176"/>
            <a:ext cx="3749040" cy="31455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Aft>
                <a:spcPts val="10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6/17/16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898" y="230560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6798020" y="538594"/>
            <a:ext cx="1808485" cy="51671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50174">
            <a:off x="4827538" y="836203"/>
            <a:ext cx="3657600" cy="493776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6/17/16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225" y="466612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55093">
            <a:off x="2359666" y="458370"/>
            <a:ext cx="4424669" cy="3079124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6835967" y="278688"/>
            <a:ext cx="1695954" cy="4845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6/17/16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4225" y="466612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85255">
            <a:off x="2866028" y="3182426"/>
            <a:ext cx="1695954" cy="484558"/>
          </a:xfrm>
          <a:prstGeom prst="rect">
            <a:avLst/>
          </a:prstGeom>
        </p:spPr>
      </p:pic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150321">
            <a:off x="4329929" y="546774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317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80673">
            <a:off x="699762" y="451178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3480" y="4800600"/>
            <a:ext cx="3246120" cy="1188720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spcAft>
                <a:spcPts val="300"/>
              </a:spcAft>
              <a:buNone/>
              <a:defRPr sz="20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6/17/16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415567" y="369110"/>
            <a:ext cx="3794703" cy="272976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0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0973137">
            <a:off x="530124" y="631160"/>
            <a:ext cx="3837559" cy="2604282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 rot="470783">
            <a:off x="708565" y="3070624"/>
            <a:ext cx="3918749" cy="282751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114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 rot="21240000">
            <a:off x="4717562" y="3396154"/>
            <a:ext cx="3474720" cy="1097280"/>
          </a:xfr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300"/>
              </a:spcAft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title style</a:t>
            </a:r>
            <a:endParaRPr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4876800"/>
            <a:ext cx="3048000" cy="118872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20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6/17/16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15" name="Picture 14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7428515" y="2619243"/>
            <a:ext cx="1580737" cy="451639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2260">
            <a:off x="6339646" y="604321"/>
            <a:ext cx="1610332" cy="2025115"/>
          </a:xfrm>
          <a:prstGeom prst="rect">
            <a:avLst/>
          </a:prstGeom>
        </p:spPr>
      </p:pic>
      <p:pic>
        <p:nvPicPr>
          <p:cNvPr id="13" name="Picture 12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2260">
            <a:off x="4891846" y="985321"/>
            <a:ext cx="1610332" cy="2025115"/>
          </a:xfrm>
          <a:prstGeom prst="rect">
            <a:avLst/>
          </a:prstGeom>
        </p:spPr>
      </p:pic>
      <p:sp>
        <p:nvSpPr>
          <p:cNvPr id="16" name="Picture Placeholder 2"/>
          <p:cNvSpPr>
            <a:spLocks noGrp="1"/>
          </p:cNvSpPr>
          <p:nvPr>
            <p:ph type="pic" idx="14"/>
          </p:nvPr>
        </p:nvSpPr>
        <p:spPr>
          <a:xfrm rot="247118">
            <a:off x="5075220" y="1165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7" name="Picture Placeholder 2"/>
          <p:cNvSpPr>
            <a:spLocks noGrp="1"/>
          </p:cNvSpPr>
          <p:nvPr>
            <p:ph type="pic" idx="15"/>
          </p:nvPr>
        </p:nvSpPr>
        <p:spPr>
          <a:xfrm rot="271248">
            <a:off x="6523020" y="784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519045" y="2873698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193488">
            <a:off x="610678" y="450635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 rot="21240000">
            <a:off x="455724" y="3551615"/>
            <a:ext cx="3474720" cy="1097280"/>
          </a:xfr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300"/>
              </a:spcAft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286000" indent="-457200">
              <a:defRPr/>
            </a:lvl6pPr>
            <a:lvl7pPr marL="2286000" indent="-457200">
              <a:defRPr/>
            </a:lvl7pPr>
            <a:lvl8pPr marL="2286000" indent="-457200">
              <a:defRPr/>
            </a:lvl8pPr>
            <a:lvl9pPr marL="2286000" indent="-45720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6/17/16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6634" y="577849"/>
            <a:ext cx="1882589" cy="5461001"/>
          </a:xfrm>
        </p:spPr>
        <p:txBody>
          <a:bodyPr vert="eaVert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4" y="577849"/>
            <a:ext cx="5768788" cy="546100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6/17/16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vertical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859" y="1562100"/>
            <a:ext cx="152400" cy="37338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8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PageOverlay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0" y="6158753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905000"/>
            <a:ext cx="8001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72100" y="6158753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A4A6734C-E115-4BC5-9FB0-F9BF6FABFDA0}" type="datetimeFigureOut">
              <a:rPr lang="en-US" smtClean="0"/>
              <a:t>6/17/16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46220" y="6158753"/>
            <a:ext cx="10515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0"/>
        </a:spcBef>
        <a:spcAft>
          <a:spcPts val="2000"/>
        </a:spcAft>
        <a:buFont typeface="Wingdings 2" pitchFamily="18" charset="2"/>
        <a:buChar char="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indent="-461963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3205163" indent="-461963" algn="l" defTabSz="914400" rtl="0" eaLnBrk="1" latinLnBrk="0" hangingPunct="1">
        <a:spcBef>
          <a:spcPts val="0"/>
        </a:spcBef>
        <a:spcAft>
          <a:spcPts val="600"/>
        </a:spcAft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61963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4119563" indent="-461963" algn="l" defTabSz="914400" rtl="0" eaLnBrk="1" latinLnBrk="0" hangingPunct="1">
        <a:spcBef>
          <a:spcPts val="0"/>
        </a:spcBef>
        <a:spcAft>
          <a:spcPts val="600"/>
        </a:spcAft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awoiaf.westeros.org/images/thumb/7/7c/Jaime_and_Bran_HBO.jpg/300px-Jaime_and_Bran_HBO.jpg" TargetMode="External"/><Relationship Id="rId4" Type="http://schemas.openxmlformats.org/officeDocument/2006/relationships/hyperlink" Target="http://www.newyorker.com/wp-content/uploads/2016/04/Larson-Game-of-Thrones-Returns-1200.jpg" TargetMode="External"/><Relationship Id="rId5" Type="http://schemas.openxmlformats.org/officeDocument/2006/relationships/hyperlink" Target="http://vignette1.wikia.nocookie.net/gameofthrones/images/0/0c/White_Walkers.png/revision/latest?cb=20150307215424" TargetMode="External"/><Relationship Id="rId6" Type="http://schemas.openxmlformats.org/officeDocument/2006/relationships/hyperlink" Target="http://static.srcdn.com/slir/w1000-h500-q90-c1000:500/wp-content/uploads/Daenerys-Targaryen-Game-of-Thrones-Season-6.jpg" TargetMode="External"/><Relationship Id="rId7" Type="http://schemas.openxmlformats.org/officeDocument/2006/relationships/hyperlink" Target="http://images6.fanpop.com/image/photos/33700000/Game-of-Thrones-Season-3-game-of-thrones-33779412-1600-1200.jpg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hbo.com/watch-free-episodes/game-of-thron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5624" y="193677"/>
            <a:ext cx="8175625" cy="1790698"/>
          </a:xfrm>
        </p:spPr>
        <p:txBody>
          <a:bodyPr/>
          <a:lstStyle/>
          <a:p>
            <a:r>
              <a:rPr lang="en-US" sz="7200" dirty="0" smtClean="0">
                <a:latin typeface="Game of Thrones"/>
                <a:cs typeface="Game of Thrones"/>
              </a:rPr>
              <a:t>#</a:t>
            </a:r>
            <a:endParaRPr lang="en-US" sz="7200" dirty="0">
              <a:latin typeface="Game of Thrones"/>
              <a:cs typeface="Game of Throne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2143125"/>
            <a:ext cx="8001000" cy="1219200"/>
          </a:xfrm>
        </p:spPr>
        <p:txBody>
          <a:bodyPr/>
          <a:lstStyle/>
          <a:p>
            <a:r>
              <a:rPr lang="en-US" dirty="0" smtClean="0">
                <a:latin typeface="Game of Thrones"/>
                <a:cs typeface="Game of Thrones"/>
              </a:rPr>
              <a:t>The Game of Dangling Modifiers</a:t>
            </a:r>
            <a:endParaRPr lang="en-US" dirty="0">
              <a:latin typeface="Game of Thrones"/>
              <a:cs typeface="Game of Throne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0125" y="3058697"/>
            <a:ext cx="4810125" cy="2702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438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KG Shelter Me"/>
                <a:cs typeface="KG Shelter Me"/>
              </a:rPr>
              <a:t>Don’t be like Bran!</a:t>
            </a:r>
            <a:endParaRPr lang="en-US" dirty="0">
              <a:latin typeface="KG Shelter Me"/>
              <a:cs typeface="KG Shelter M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Don’t be caught dangling (on a wall/sentence) like Bran, or you’ll be in trouble. ;)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814" y="3164675"/>
            <a:ext cx="3308633" cy="330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742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KG Shelter Me"/>
                <a:cs typeface="KG Shelter Me"/>
              </a:rPr>
              <a:t>What is it?</a:t>
            </a:r>
            <a:endParaRPr lang="en-US" sz="4400" dirty="0">
              <a:latin typeface="KG Shelter Me"/>
              <a:cs typeface="KG Shelter M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dangling modifier is a </a:t>
            </a:r>
            <a:r>
              <a:rPr lang="en-US" b="1" dirty="0" smtClean="0"/>
              <a:t>word or phrase </a:t>
            </a:r>
            <a:r>
              <a:rPr lang="en-US" dirty="0" smtClean="0"/>
              <a:t>that modifies a word not clearly in the sentence. </a:t>
            </a:r>
          </a:p>
          <a:p>
            <a:pPr lvl="1"/>
            <a:r>
              <a:rPr lang="en-US" dirty="0" smtClean="0"/>
              <a:t>A</a:t>
            </a:r>
            <a:r>
              <a:rPr lang="en-US" b="1" dirty="0" smtClean="0"/>
              <a:t> modifier </a:t>
            </a:r>
            <a:r>
              <a:rPr lang="en-US" dirty="0" smtClean="0"/>
              <a:t>describes, clarifies, or gives more detail about a concept.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8205" y="3594710"/>
            <a:ext cx="4312187" cy="287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008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337594"/>
            <a:ext cx="8001000" cy="1143000"/>
          </a:xfrm>
        </p:spPr>
        <p:txBody>
          <a:bodyPr/>
          <a:lstStyle/>
          <a:p>
            <a:r>
              <a:rPr lang="en-US" dirty="0" smtClean="0">
                <a:latin typeface="KG Shelter Me"/>
                <a:cs typeface="KG Shelter Me"/>
              </a:rPr>
              <a:t>Examples</a:t>
            </a:r>
            <a:endParaRPr lang="en-US" sz="3600" dirty="0">
              <a:latin typeface="KG Shelter Me"/>
              <a:cs typeface="KG Shelter M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endParaRPr lang="en-US" dirty="0">
              <a:solidFill>
                <a:srgbClr val="008000"/>
              </a:solidFill>
            </a:endParaRPr>
          </a:p>
          <a:p>
            <a:r>
              <a:rPr lang="en-US" dirty="0" smtClean="0">
                <a:solidFill>
                  <a:srgbClr val="008000"/>
                </a:solidFill>
              </a:rPr>
              <a:t>Having slayed a White Walker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,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rgbClr val="3366FF"/>
                </a:solidFill>
              </a:rPr>
              <a:t>Jon </a:t>
            </a:r>
            <a:r>
              <a:rPr lang="en-US" dirty="0" smtClean="0"/>
              <a:t>ate food.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>
                <a:solidFill>
                  <a:srgbClr val="008000"/>
                </a:solidFill>
              </a:rPr>
              <a:t>Having slayed a White Walker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, </a:t>
            </a:r>
            <a:r>
              <a:rPr lang="en-US" dirty="0" smtClean="0">
                <a:solidFill>
                  <a:srgbClr val="3366FF"/>
                </a:solidFill>
              </a:rPr>
              <a:t>food</a:t>
            </a:r>
            <a:r>
              <a:rPr lang="en-US" dirty="0" smtClean="0"/>
              <a:t> was ate.  </a:t>
            </a:r>
          </a:p>
          <a:p>
            <a:endParaRPr lang="en-US" dirty="0"/>
          </a:p>
          <a:p>
            <a:r>
              <a:rPr lang="en-US" dirty="0" smtClean="0"/>
              <a:t>Look at </a:t>
            </a:r>
            <a:r>
              <a:rPr lang="en-US" dirty="0" smtClean="0">
                <a:solidFill>
                  <a:srgbClr val="3366FF"/>
                </a:solidFill>
              </a:rPr>
              <a:t>the modifier. </a:t>
            </a:r>
            <a:r>
              <a:rPr lang="en-US" dirty="0" smtClean="0"/>
              <a:t>Which modifier slayed a White Walker?</a:t>
            </a:r>
            <a:endParaRPr lang="en-US" dirty="0">
              <a:solidFill>
                <a:srgbClr val="3366FF"/>
              </a:solidFill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3681480" y="1905000"/>
            <a:ext cx="1414395" cy="635000"/>
          </a:xfrm>
          <a:custGeom>
            <a:avLst/>
            <a:gdLst>
              <a:gd name="connsiteX0" fmla="*/ 1414395 w 1414395"/>
              <a:gd name="connsiteY0" fmla="*/ 635000 h 635000"/>
              <a:gd name="connsiteX1" fmla="*/ 1366770 w 1414395"/>
              <a:gd name="connsiteY1" fmla="*/ 523875 h 635000"/>
              <a:gd name="connsiteX2" fmla="*/ 1303270 w 1414395"/>
              <a:gd name="connsiteY2" fmla="*/ 428625 h 635000"/>
              <a:gd name="connsiteX3" fmla="*/ 1287395 w 1414395"/>
              <a:gd name="connsiteY3" fmla="*/ 381000 h 635000"/>
              <a:gd name="connsiteX4" fmla="*/ 1144520 w 1414395"/>
              <a:gd name="connsiteY4" fmla="*/ 254000 h 635000"/>
              <a:gd name="connsiteX5" fmla="*/ 1033395 w 1414395"/>
              <a:gd name="connsiteY5" fmla="*/ 111125 h 635000"/>
              <a:gd name="connsiteX6" fmla="*/ 985770 w 1414395"/>
              <a:gd name="connsiteY6" fmla="*/ 47625 h 635000"/>
              <a:gd name="connsiteX7" fmla="*/ 779395 w 1414395"/>
              <a:gd name="connsiteY7" fmla="*/ 0 h 635000"/>
              <a:gd name="connsiteX8" fmla="*/ 461895 w 1414395"/>
              <a:gd name="connsiteY8" fmla="*/ 15875 h 635000"/>
              <a:gd name="connsiteX9" fmla="*/ 414270 w 1414395"/>
              <a:gd name="connsiteY9" fmla="*/ 63500 h 635000"/>
              <a:gd name="connsiteX10" fmla="*/ 334895 w 1414395"/>
              <a:gd name="connsiteY10" fmla="*/ 158750 h 635000"/>
              <a:gd name="connsiteX11" fmla="*/ 319020 w 1414395"/>
              <a:gd name="connsiteY11" fmla="*/ 206375 h 635000"/>
              <a:gd name="connsiteX12" fmla="*/ 287270 w 1414395"/>
              <a:gd name="connsiteY12" fmla="*/ 254000 h 635000"/>
              <a:gd name="connsiteX13" fmla="*/ 255520 w 1414395"/>
              <a:gd name="connsiteY13" fmla="*/ 381000 h 635000"/>
              <a:gd name="connsiteX14" fmla="*/ 192020 w 1414395"/>
              <a:gd name="connsiteY14" fmla="*/ 555625 h 635000"/>
              <a:gd name="connsiteX15" fmla="*/ 128520 w 1414395"/>
              <a:gd name="connsiteY15" fmla="*/ 539750 h 635000"/>
              <a:gd name="connsiteX16" fmla="*/ 33270 w 1414395"/>
              <a:gd name="connsiteY16" fmla="*/ 476250 h 635000"/>
              <a:gd name="connsiteX17" fmla="*/ 1520 w 1414395"/>
              <a:gd name="connsiteY17" fmla="*/ 428625 h 635000"/>
              <a:gd name="connsiteX18" fmla="*/ 49145 w 1414395"/>
              <a:gd name="connsiteY18" fmla="*/ 444500 h 635000"/>
              <a:gd name="connsiteX19" fmla="*/ 144395 w 1414395"/>
              <a:gd name="connsiteY19" fmla="*/ 492125 h 635000"/>
              <a:gd name="connsiteX20" fmla="*/ 176145 w 1414395"/>
              <a:gd name="connsiteY20" fmla="*/ 539750 h 635000"/>
              <a:gd name="connsiteX21" fmla="*/ 271395 w 1414395"/>
              <a:gd name="connsiteY21" fmla="*/ 571500 h 635000"/>
              <a:gd name="connsiteX22" fmla="*/ 461895 w 1414395"/>
              <a:gd name="connsiteY22" fmla="*/ 412750 h 635000"/>
              <a:gd name="connsiteX23" fmla="*/ 509520 w 1414395"/>
              <a:gd name="connsiteY23" fmla="*/ 396875 h 635000"/>
              <a:gd name="connsiteX24" fmla="*/ 557145 w 1414395"/>
              <a:gd name="connsiteY24" fmla="*/ 396875 h 63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414395" h="635000">
                <a:moveTo>
                  <a:pt x="1414395" y="635000"/>
                </a:moveTo>
                <a:cubicBezTo>
                  <a:pt x="1398520" y="597958"/>
                  <a:pt x="1385876" y="559358"/>
                  <a:pt x="1366770" y="523875"/>
                </a:cubicBezTo>
                <a:cubicBezTo>
                  <a:pt x="1348679" y="490277"/>
                  <a:pt x="1315337" y="464826"/>
                  <a:pt x="1303270" y="428625"/>
                </a:cubicBezTo>
                <a:cubicBezTo>
                  <a:pt x="1297978" y="412750"/>
                  <a:pt x="1297669" y="394209"/>
                  <a:pt x="1287395" y="381000"/>
                </a:cubicBezTo>
                <a:cubicBezTo>
                  <a:pt x="1228842" y="305718"/>
                  <a:pt x="1208179" y="296439"/>
                  <a:pt x="1144520" y="254000"/>
                </a:cubicBezTo>
                <a:cubicBezTo>
                  <a:pt x="1005163" y="44964"/>
                  <a:pt x="1145306" y="241688"/>
                  <a:pt x="1033395" y="111125"/>
                </a:cubicBezTo>
                <a:cubicBezTo>
                  <a:pt x="1016176" y="91036"/>
                  <a:pt x="1008998" y="60295"/>
                  <a:pt x="985770" y="47625"/>
                </a:cubicBezTo>
                <a:cubicBezTo>
                  <a:pt x="963600" y="35532"/>
                  <a:pt x="820551" y="8231"/>
                  <a:pt x="779395" y="0"/>
                </a:cubicBezTo>
                <a:cubicBezTo>
                  <a:pt x="673562" y="5292"/>
                  <a:pt x="566293" y="-2281"/>
                  <a:pt x="461895" y="15875"/>
                </a:cubicBezTo>
                <a:cubicBezTo>
                  <a:pt x="439776" y="19722"/>
                  <a:pt x="428643" y="46253"/>
                  <a:pt x="414270" y="63500"/>
                </a:cubicBezTo>
                <a:cubicBezTo>
                  <a:pt x="303762" y="196110"/>
                  <a:pt x="474032" y="19613"/>
                  <a:pt x="334895" y="158750"/>
                </a:cubicBezTo>
                <a:cubicBezTo>
                  <a:pt x="329603" y="174625"/>
                  <a:pt x="326504" y="191408"/>
                  <a:pt x="319020" y="206375"/>
                </a:cubicBezTo>
                <a:cubicBezTo>
                  <a:pt x="310487" y="223440"/>
                  <a:pt x="293790" y="236069"/>
                  <a:pt x="287270" y="254000"/>
                </a:cubicBezTo>
                <a:cubicBezTo>
                  <a:pt x="272358" y="295009"/>
                  <a:pt x="255520" y="381000"/>
                  <a:pt x="255520" y="381000"/>
                </a:cubicBezTo>
                <a:cubicBezTo>
                  <a:pt x="248370" y="452503"/>
                  <a:pt x="286827" y="555625"/>
                  <a:pt x="192020" y="555625"/>
                </a:cubicBezTo>
                <a:cubicBezTo>
                  <a:pt x="170202" y="555625"/>
                  <a:pt x="149687" y="545042"/>
                  <a:pt x="128520" y="539750"/>
                </a:cubicBezTo>
                <a:cubicBezTo>
                  <a:pt x="96770" y="518583"/>
                  <a:pt x="54437" y="508000"/>
                  <a:pt x="33270" y="476250"/>
                </a:cubicBezTo>
                <a:cubicBezTo>
                  <a:pt x="22687" y="460375"/>
                  <a:pt x="-7013" y="445690"/>
                  <a:pt x="1520" y="428625"/>
                </a:cubicBezTo>
                <a:cubicBezTo>
                  <a:pt x="9004" y="413658"/>
                  <a:pt x="34178" y="437016"/>
                  <a:pt x="49145" y="444500"/>
                </a:cubicBezTo>
                <a:cubicBezTo>
                  <a:pt x="172242" y="506048"/>
                  <a:pt x="24688" y="452223"/>
                  <a:pt x="144395" y="492125"/>
                </a:cubicBezTo>
                <a:cubicBezTo>
                  <a:pt x="154978" y="508000"/>
                  <a:pt x="159966" y="529638"/>
                  <a:pt x="176145" y="539750"/>
                </a:cubicBezTo>
                <a:cubicBezTo>
                  <a:pt x="204525" y="557488"/>
                  <a:pt x="271395" y="571500"/>
                  <a:pt x="271395" y="571500"/>
                </a:cubicBezTo>
                <a:cubicBezTo>
                  <a:pt x="315606" y="527289"/>
                  <a:pt x="395590" y="434852"/>
                  <a:pt x="461895" y="412750"/>
                </a:cubicBezTo>
                <a:cubicBezTo>
                  <a:pt x="477770" y="407458"/>
                  <a:pt x="493014" y="399626"/>
                  <a:pt x="509520" y="396875"/>
                </a:cubicBezTo>
                <a:cubicBezTo>
                  <a:pt x="525179" y="394265"/>
                  <a:pt x="541270" y="396875"/>
                  <a:pt x="557145" y="396875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3126898" y="3667125"/>
            <a:ext cx="1968977" cy="682625"/>
          </a:xfrm>
          <a:custGeom>
            <a:avLst/>
            <a:gdLst>
              <a:gd name="connsiteX0" fmla="*/ 1968977 w 1968977"/>
              <a:gd name="connsiteY0" fmla="*/ 682625 h 682625"/>
              <a:gd name="connsiteX1" fmla="*/ 1826102 w 1968977"/>
              <a:gd name="connsiteY1" fmla="*/ 508000 h 682625"/>
              <a:gd name="connsiteX2" fmla="*/ 1810227 w 1968977"/>
              <a:gd name="connsiteY2" fmla="*/ 460375 h 682625"/>
              <a:gd name="connsiteX3" fmla="*/ 1683227 w 1968977"/>
              <a:gd name="connsiteY3" fmla="*/ 317500 h 682625"/>
              <a:gd name="connsiteX4" fmla="*/ 1651477 w 1968977"/>
              <a:gd name="connsiteY4" fmla="*/ 238125 h 682625"/>
              <a:gd name="connsiteX5" fmla="*/ 1508602 w 1968977"/>
              <a:gd name="connsiteY5" fmla="*/ 63500 h 682625"/>
              <a:gd name="connsiteX6" fmla="*/ 1460977 w 1968977"/>
              <a:gd name="connsiteY6" fmla="*/ 47625 h 682625"/>
              <a:gd name="connsiteX7" fmla="*/ 1143477 w 1968977"/>
              <a:gd name="connsiteY7" fmla="*/ 0 h 682625"/>
              <a:gd name="connsiteX8" fmla="*/ 587852 w 1968977"/>
              <a:gd name="connsiteY8" fmla="*/ 15875 h 682625"/>
              <a:gd name="connsiteX9" fmla="*/ 492602 w 1968977"/>
              <a:gd name="connsiteY9" fmla="*/ 95250 h 682625"/>
              <a:gd name="connsiteX10" fmla="*/ 381477 w 1968977"/>
              <a:gd name="connsiteY10" fmla="*/ 190500 h 682625"/>
              <a:gd name="connsiteX11" fmla="*/ 349727 w 1968977"/>
              <a:gd name="connsiteY11" fmla="*/ 238125 h 682625"/>
              <a:gd name="connsiteX12" fmla="*/ 206852 w 1968977"/>
              <a:gd name="connsiteY12" fmla="*/ 365125 h 682625"/>
              <a:gd name="connsiteX13" fmla="*/ 175102 w 1968977"/>
              <a:gd name="connsiteY13" fmla="*/ 412750 h 682625"/>
              <a:gd name="connsiteX14" fmla="*/ 127477 w 1968977"/>
              <a:gd name="connsiteY14" fmla="*/ 444500 h 682625"/>
              <a:gd name="connsiteX15" fmla="*/ 95727 w 1968977"/>
              <a:gd name="connsiteY15" fmla="*/ 539750 h 682625"/>
              <a:gd name="connsiteX16" fmla="*/ 32227 w 1968977"/>
              <a:gd name="connsiteY16" fmla="*/ 412750 h 682625"/>
              <a:gd name="connsiteX17" fmla="*/ 16352 w 1968977"/>
              <a:gd name="connsiteY17" fmla="*/ 349250 h 682625"/>
              <a:gd name="connsiteX18" fmla="*/ 477 w 1968977"/>
              <a:gd name="connsiteY18" fmla="*/ 301625 h 682625"/>
              <a:gd name="connsiteX19" fmla="*/ 32227 w 1968977"/>
              <a:gd name="connsiteY19" fmla="*/ 428625 h 682625"/>
              <a:gd name="connsiteX20" fmla="*/ 63977 w 1968977"/>
              <a:gd name="connsiteY20" fmla="*/ 523875 h 682625"/>
              <a:gd name="connsiteX21" fmla="*/ 111602 w 1968977"/>
              <a:gd name="connsiteY21" fmla="*/ 539750 h 682625"/>
              <a:gd name="connsiteX22" fmla="*/ 460852 w 1968977"/>
              <a:gd name="connsiteY22" fmla="*/ 492125 h 682625"/>
              <a:gd name="connsiteX23" fmla="*/ 476727 w 1968977"/>
              <a:gd name="connsiteY23" fmla="*/ 492125 h 682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968977" h="682625">
                <a:moveTo>
                  <a:pt x="1968977" y="682625"/>
                </a:moveTo>
                <a:cubicBezTo>
                  <a:pt x="1921352" y="624417"/>
                  <a:pt x="1849885" y="579349"/>
                  <a:pt x="1826102" y="508000"/>
                </a:cubicBezTo>
                <a:cubicBezTo>
                  <a:pt x="1820810" y="492125"/>
                  <a:pt x="1820501" y="473584"/>
                  <a:pt x="1810227" y="460375"/>
                </a:cubicBezTo>
                <a:cubicBezTo>
                  <a:pt x="1751324" y="384643"/>
                  <a:pt x="1718706" y="388459"/>
                  <a:pt x="1683227" y="317500"/>
                </a:cubicBezTo>
                <a:cubicBezTo>
                  <a:pt x="1670483" y="292012"/>
                  <a:pt x="1666412" y="262394"/>
                  <a:pt x="1651477" y="238125"/>
                </a:cubicBezTo>
                <a:cubicBezTo>
                  <a:pt x="1645566" y="228520"/>
                  <a:pt x="1550026" y="91116"/>
                  <a:pt x="1508602" y="63500"/>
                </a:cubicBezTo>
                <a:cubicBezTo>
                  <a:pt x="1494679" y="54218"/>
                  <a:pt x="1476645" y="53501"/>
                  <a:pt x="1460977" y="47625"/>
                </a:cubicBezTo>
                <a:cubicBezTo>
                  <a:pt x="1295316" y="-14498"/>
                  <a:pt x="1444720" y="20083"/>
                  <a:pt x="1143477" y="0"/>
                </a:cubicBezTo>
                <a:cubicBezTo>
                  <a:pt x="958269" y="5292"/>
                  <a:pt x="772561" y="1293"/>
                  <a:pt x="587852" y="15875"/>
                </a:cubicBezTo>
                <a:cubicBezTo>
                  <a:pt x="562088" y="17909"/>
                  <a:pt x="506014" y="83754"/>
                  <a:pt x="492602" y="95250"/>
                </a:cubicBezTo>
                <a:cubicBezTo>
                  <a:pt x="431287" y="147805"/>
                  <a:pt x="430717" y="131412"/>
                  <a:pt x="381477" y="190500"/>
                </a:cubicBezTo>
                <a:cubicBezTo>
                  <a:pt x="369263" y="205157"/>
                  <a:pt x="362403" y="223865"/>
                  <a:pt x="349727" y="238125"/>
                </a:cubicBezTo>
                <a:cubicBezTo>
                  <a:pt x="270643" y="327095"/>
                  <a:pt x="279235" y="316869"/>
                  <a:pt x="206852" y="365125"/>
                </a:cubicBezTo>
                <a:cubicBezTo>
                  <a:pt x="196269" y="381000"/>
                  <a:pt x="188593" y="399259"/>
                  <a:pt x="175102" y="412750"/>
                </a:cubicBezTo>
                <a:cubicBezTo>
                  <a:pt x="161611" y="426241"/>
                  <a:pt x="137589" y="428321"/>
                  <a:pt x="127477" y="444500"/>
                </a:cubicBezTo>
                <a:cubicBezTo>
                  <a:pt x="109739" y="472880"/>
                  <a:pt x="95727" y="539750"/>
                  <a:pt x="95727" y="539750"/>
                </a:cubicBezTo>
                <a:cubicBezTo>
                  <a:pt x="26612" y="470635"/>
                  <a:pt x="55402" y="517037"/>
                  <a:pt x="32227" y="412750"/>
                </a:cubicBezTo>
                <a:cubicBezTo>
                  <a:pt x="27494" y="391451"/>
                  <a:pt x="22346" y="370229"/>
                  <a:pt x="16352" y="349250"/>
                </a:cubicBezTo>
                <a:cubicBezTo>
                  <a:pt x="11755" y="333160"/>
                  <a:pt x="-2805" y="285216"/>
                  <a:pt x="477" y="301625"/>
                </a:cubicBezTo>
                <a:cubicBezTo>
                  <a:pt x="9035" y="344414"/>
                  <a:pt x="20239" y="386668"/>
                  <a:pt x="32227" y="428625"/>
                </a:cubicBezTo>
                <a:cubicBezTo>
                  <a:pt x="41421" y="460805"/>
                  <a:pt x="32227" y="513292"/>
                  <a:pt x="63977" y="523875"/>
                </a:cubicBezTo>
                <a:lnTo>
                  <a:pt x="111602" y="539750"/>
                </a:lnTo>
                <a:cubicBezTo>
                  <a:pt x="221636" y="524031"/>
                  <a:pt x="347645" y="504704"/>
                  <a:pt x="460852" y="492125"/>
                </a:cubicBezTo>
                <a:cubicBezTo>
                  <a:pt x="466111" y="491541"/>
                  <a:pt x="471435" y="492125"/>
                  <a:pt x="476727" y="492125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2880" y="591777"/>
            <a:ext cx="3160236" cy="177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74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KG Shelter Me"/>
                <a:cs typeface="KG Shelter Me"/>
              </a:rPr>
              <a:t>Strategies</a:t>
            </a:r>
            <a:endParaRPr lang="en-US" dirty="0">
              <a:latin typeface="KG Shelter Me"/>
              <a:cs typeface="KG Shelter M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1905000"/>
            <a:ext cx="80010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1. Name the doer of the action in the main clause</a:t>
            </a:r>
          </a:p>
          <a:p>
            <a:r>
              <a:rPr lang="en-US" dirty="0" smtClean="0"/>
              <a:t>2. Name the doer of the action (this makes it an introductory clause).</a:t>
            </a:r>
          </a:p>
          <a:p>
            <a:r>
              <a:rPr lang="en-US" dirty="0" smtClean="0"/>
              <a:t>3. Combine them!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Strategies from https://</a:t>
            </a:r>
            <a:r>
              <a:rPr lang="en-US" dirty="0" err="1"/>
              <a:t>owl.english.purdue.edu</a:t>
            </a:r>
            <a:r>
              <a:rPr lang="en-US" dirty="0"/>
              <a:t>/owl/resource/597/1/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8205" y="3317547"/>
            <a:ext cx="4333900" cy="21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85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KG Shelter Me"/>
                <a:cs typeface="KG Shelter Me"/>
              </a:rPr>
              <a:t>Example</a:t>
            </a:r>
            <a:endParaRPr lang="en-US" dirty="0">
              <a:latin typeface="KG Shelter Me"/>
              <a:cs typeface="KG Shelter M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talking with Jaime, the war seemed inevitable. </a:t>
            </a:r>
          </a:p>
          <a:p>
            <a:pPr lvl="1"/>
            <a:r>
              <a:rPr lang="en-US" dirty="0" smtClean="0"/>
              <a:t>1. Name the doer: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2. Change the phrase that dangles into an introductory clause by naming the doer of the action: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3. Combine them</a:t>
            </a:r>
            <a:endParaRPr lang="en-US" dirty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8204" y="4256184"/>
            <a:ext cx="32893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93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1642668"/>
            <a:ext cx="8001000" cy="5823916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Game of </a:t>
            </a:r>
            <a:r>
              <a:rPr lang="en-US" dirty="0"/>
              <a:t>Thrones Image: </a:t>
            </a:r>
            <a:r>
              <a:rPr lang="en-US" dirty="0">
                <a:hlinkClick r:id="rId2"/>
              </a:rPr>
              <a:t>http://www.hbo.com/watch-free-episodes/game-of-</a:t>
            </a:r>
            <a:r>
              <a:rPr lang="en-US" dirty="0" smtClean="0">
                <a:hlinkClick r:id="rId2"/>
              </a:rPr>
              <a:t>thrones</a:t>
            </a:r>
            <a:r>
              <a:rPr lang="en-US" dirty="0" smtClean="0"/>
              <a:t> </a:t>
            </a:r>
          </a:p>
          <a:p>
            <a:r>
              <a:rPr lang="en-US" dirty="0"/>
              <a:t>Bran: </a:t>
            </a:r>
            <a:r>
              <a:rPr lang="en-US" dirty="0">
                <a:hlinkClick r:id="rId3"/>
              </a:rPr>
              <a:t>http://awoiaf.westeros.org/images/thumb/7/7c/Jaime_and_Bran_HBO.jpg/300px-</a:t>
            </a:r>
            <a:r>
              <a:rPr lang="en-US" dirty="0" smtClean="0">
                <a:hlinkClick r:id="rId3"/>
              </a:rPr>
              <a:t>Jaime_and_Bran_HBO.jpg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Arya</a:t>
            </a:r>
            <a:r>
              <a:rPr lang="en-US" dirty="0"/>
              <a:t>: </a:t>
            </a:r>
            <a:r>
              <a:rPr lang="en-US" dirty="0">
                <a:hlinkClick r:id="rId4"/>
              </a:rPr>
              <a:t>http://www.newyorker.com/wp-content/uploads/2016/04/Larson-Game-of-Thrones-Returns-1200.</a:t>
            </a:r>
            <a:r>
              <a:rPr lang="en-US" dirty="0" smtClean="0">
                <a:hlinkClick r:id="rId4"/>
              </a:rPr>
              <a:t>jpg</a:t>
            </a:r>
            <a:endParaRPr lang="en-US" dirty="0" smtClean="0"/>
          </a:p>
          <a:p>
            <a:r>
              <a:rPr lang="en-US" dirty="0"/>
              <a:t>White Walker: </a:t>
            </a:r>
            <a:r>
              <a:rPr lang="en-US" dirty="0">
                <a:hlinkClick r:id="rId5"/>
              </a:rPr>
              <a:t>http://vignette1.wikia.nocookie.net/gameofthrones/images/0/0c/White_Walkers.png/revision/latest?cb=</a:t>
            </a:r>
            <a:r>
              <a:rPr lang="en-US" dirty="0" smtClean="0">
                <a:hlinkClick r:id="rId5"/>
              </a:rPr>
              <a:t>20150307215424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Dany</a:t>
            </a:r>
            <a:r>
              <a:rPr lang="en-US" dirty="0"/>
              <a:t>: </a:t>
            </a:r>
            <a:r>
              <a:rPr lang="en-US" dirty="0">
                <a:hlinkClick r:id="rId6"/>
              </a:rPr>
              <a:t>http://static.srcdn.com/slir/w1000-h500-q90-c1000:500/wp-content/uploads/Daenerys-Targaryen-Game-of-Thrones-Season-6.</a:t>
            </a:r>
            <a:r>
              <a:rPr lang="en-US" dirty="0" smtClean="0">
                <a:hlinkClick r:id="rId6"/>
              </a:rPr>
              <a:t>jpg</a:t>
            </a:r>
            <a:endParaRPr lang="en-US" dirty="0" smtClean="0"/>
          </a:p>
          <a:p>
            <a:r>
              <a:rPr lang="en-US" dirty="0" smtClean="0"/>
              <a:t>Jaime:  </a:t>
            </a:r>
            <a:r>
              <a:rPr lang="en-US" dirty="0">
                <a:hlinkClick r:id="rId7"/>
              </a:rPr>
              <a:t>http://images6.fanpop.com/image/photos/33700000/Game-of-Thrones-Season-3-game-of-thrones-33779412-1600-1200.</a:t>
            </a:r>
            <a:r>
              <a:rPr lang="en-US" dirty="0" smtClean="0">
                <a:hlinkClick r:id="rId7"/>
              </a:rPr>
              <a:t>jpg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3894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ravelogue">
  <a:themeElements>
    <a:clrScheme name="Travelogue">
      <a:dk1>
        <a:sysClr val="windowText" lastClr="000000"/>
      </a:dk1>
      <a:lt1>
        <a:srgbClr val="EAC968"/>
      </a:lt1>
      <a:dk2>
        <a:srgbClr val="2A2515"/>
      </a:dk2>
      <a:lt2>
        <a:srgbClr val="82682C"/>
      </a:lt2>
      <a:accent1>
        <a:srgbClr val="B74D21"/>
      </a:accent1>
      <a:accent2>
        <a:srgbClr val="A32323"/>
      </a:accent2>
      <a:accent3>
        <a:srgbClr val="4576A3"/>
      </a:accent3>
      <a:accent4>
        <a:srgbClr val="615D9A"/>
      </a:accent4>
      <a:accent5>
        <a:srgbClr val="67924B"/>
      </a:accent5>
      <a:accent6>
        <a:srgbClr val="BF7B1B"/>
      </a:accent6>
      <a:hlink>
        <a:srgbClr val="99350B"/>
      </a:hlink>
      <a:folHlink>
        <a:srgbClr val="785140"/>
      </a:folHlink>
    </a:clrScheme>
    <a:fontScheme name="Travelogue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Travelogu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6600000" sx="102000" sy="102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88900" dist="63500" dir="2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sunset" dir="t">
              <a:rot lat="0" lon="0" rev="4200000"/>
            </a:lightRig>
          </a:scene3d>
          <a:sp3d>
            <a:bevelT w="635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0000"/>
                <a:hueMod val="85000"/>
                <a:satMod val="300000"/>
                <a:lumMod val="100000"/>
              </a:schemeClr>
            </a:gs>
            <a:gs pos="40000">
              <a:schemeClr val="phClr">
                <a:tint val="45000"/>
                <a:shade val="99000"/>
                <a:hueMod val="95000"/>
                <a:satMod val="300000"/>
                <a:lumMod val="100000"/>
              </a:schemeClr>
            </a:gs>
            <a:gs pos="100000">
              <a:schemeClr val="phClr">
                <a:shade val="20000"/>
                <a:hueMod val="95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70000"/>
                <a:satMod val="2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Travelogue.thmx</Template>
  <TotalTime>40</TotalTime>
  <Words>391</Words>
  <Application>Microsoft Macintosh PowerPoint</Application>
  <PresentationFormat>On-screen Show (4:3)</PresentationFormat>
  <Paragraphs>41</Paragraphs>
  <Slides>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Travelogue</vt:lpstr>
      <vt:lpstr>#</vt:lpstr>
      <vt:lpstr>Don’t be like Bran!</vt:lpstr>
      <vt:lpstr>What is it?</vt:lpstr>
      <vt:lpstr>Examples</vt:lpstr>
      <vt:lpstr>Strategies</vt:lpstr>
      <vt:lpstr>Example</vt:lpstr>
      <vt:lpstr>Images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#</dc:title>
  <dc:creator>Katie Jones</dc:creator>
  <cp:lastModifiedBy>Katie Jones</cp:lastModifiedBy>
  <cp:revision>7</cp:revision>
  <dcterms:created xsi:type="dcterms:W3CDTF">2016-06-17T23:53:06Z</dcterms:created>
  <dcterms:modified xsi:type="dcterms:W3CDTF">2016-06-18T00:33:07Z</dcterms:modified>
</cp:coreProperties>
</file>